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5" r:id="rId5"/>
    <p:sldId id="1147" r:id="rId6"/>
    <p:sldId id="261" r:id="rId7"/>
    <p:sldId id="1107" r:id="rId8"/>
    <p:sldId id="1103" r:id="rId9"/>
    <p:sldId id="263" r:id="rId10"/>
    <p:sldId id="1109" r:id="rId11"/>
    <p:sldId id="1114" r:id="rId12"/>
    <p:sldId id="1148" r:id="rId13"/>
    <p:sldId id="110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F58"/>
    <a:srgbClr val="443732"/>
    <a:srgbClr val="90745F"/>
    <a:srgbClr val="313B41"/>
    <a:srgbClr val="65A896"/>
    <a:srgbClr val="5A7DA2"/>
    <a:srgbClr val="5E6F86"/>
    <a:srgbClr val="94B0CD"/>
    <a:srgbClr val="697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7"/>
    <p:restoredTop sz="94689"/>
  </p:normalViewPr>
  <p:slideViewPr>
    <p:cSldViewPr snapToGrid="0">
      <p:cViewPr varScale="1">
        <p:scale>
          <a:sx n="144" d="100"/>
          <a:sy n="144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05C25-5EC2-4D60-A6F9-B1EEE6408522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C18C1-CE08-4BBB-8128-BAF526105D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C18C1-CE08-4BBB-8128-BAF526105D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3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A1AB9-66C7-465A-AD4F-6B192D6A4FB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39CD4-961B-4FE4-9E3C-F87B6D9701F3}" type="datetimeFigureOut">
              <a:rPr lang="zh-CN" altLang="en-US" smtClean="0"/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F958E-EB7E-4E20-9764-08563620D3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就坐&#10;&#10;&#10;&#10;自动生成的说明">
            <a:extLst>
              <a:ext uri="{FF2B5EF4-FFF2-40B4-BE49-F238E27FC236}">
                <a16:creationId xmlns:a16="http://schemas.microsoft.com/office/drawing/2014/main" id="{081365F1-054A-5C41-A75F-F9B2F403E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58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687" y="853819"/>
            <a:ext cx="12143771" cy="1908795"/>
          </a:xfrm>
          <a:prstGeom prst="rect">
            <a:avLst/>
          </a:prstGeom>
          <a:solidFill>
            <a:srgbClr val="3B4F58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26000" y="1979513"/>
            <a:ext cx="7851805" cy="461665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Design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Experience Engr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2977922" y="877303"/>
            <a:ext cx="5400565" cy="1229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Remote IOT System</a:t>
            </a:r>
          </a:p>
          <a:p>
            <a:pPr algn="r">
              <a:lnSpc>
                <a:spcPct val="150000"/>
              </a:lnSpc>
            </a:pP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C8EDA0-911C-3D4D-9B69-FDD05A938556}"/>
              </a:ext>
            </a:extLst>
          </p:cNvPr>
          <p:cNvSpPr txBox="1"/>
          <p:nvPr/>
        </p:nvSpPr>
        <p:spPr>
          <a:xfrm flipH="1">
            <a:off x="1007609" y="3616433"/>
            <a:ext cx="3940627" cy="1938992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WebSkr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Yukun Yuan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001446639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Mingyu Liu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001498402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Mibin Zhu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001424937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Wenzhuo Li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001447705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>
            <a:cxnSpLocks/>
          </p:cNvCxnSpPr>
          <p:nvPr/>
        </p:nvCxnSpPr>
        <p:spPr>
          <a:xfrm>
            <a:off x="5631903" y="1369273"/>
            <a:ext cx="1202287" cy="0"/>
          </a:xfrm>
          <a:prstGeom prst="line">
            <a:avLst/>
          </a:prstGeom>
          <a:ln w="38100">
            <a:solidFill>
              <a:srgbClr val="3B4F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CAFD48C-4397-4F42-B7CA-ED9AD02DE011}"/>
              </a:ext>
            </a:extLst>
          </p:cNvPr>
          <p:cNvSpPr txBox="1"/>
          <p:nvPr/>
        </p:nvSpPr>
        <p:spPr>
          <a:xfrm>
            <a:off x="5556069" y="664529"/>
            <a:ext cx="2461982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Login Panel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A03FAB9-098D-F340-B2A5-53CFEB5B0659}"/>
              </a:ext>
            </a:extLst>
          </p:cNvPr>
          <p:cNvSpPr/>
          <p:nvPr/>
        </p:nvSpPr>
        <p:spPr>
          <a:xfrm>
            <a:off x="5556069" y="2132215"/>
            <a:ext cx="253883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矩形 52">
            <a:extLst>
              <a:ext uri="{FF2B5EF4-FFF2-40B4-BE49-F238E27FC236}">
                <a16:creationId xmlns:a16="http://schemas.microsoft.com/office/drawing/2014/main" id="{866AA43A-0A61-DD49-9821-6E8F5EE9A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4074" y="2049912"/>
            <a:ext cx="4894556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Login part and register part</a:t>
            </a:r>
            <a:r>
              <a:rPr lang="zh-CN" altLang="en-US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can jump to each other by clicking the button;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 descr="图片包含 室内, 餐桌, 就坐, 电子产品&#10;&#10;&#10;&#10;自动生成的说明">
            <a:extLst>
              <a:ext uri="{FF2B5EF4-FFF2-40B4-BE49-F238E27FC236}">
                <a16:creationId xmlns:a16="http://schemas.microsoft.com/office/drawing/2014/main" id="{AFEF8195-3A0C-4A4A-8218-8CD049E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2" y="306143"/>
            <a:ext cx="4164217" cy="6245713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2C5EC3BF-4568-A54F-B0B6-EA436B52F0AF}"/>
              </a:ext>
            </a:extLst>
          </p:cNvPr>
          <p:cNvSpPr/>
          <p:nvPr/>
        </p:nvSpPr>
        <p:spPr>
          <a:xfrm>
            <a:off x="5556069" y="2994378"/>
            <a:ext cx="253883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矩形 52">
            <a:extLst>
              <a:ext uri="{FF2B5EF4-FFF2-40B4-BE49-F238E27FC236}">
                <a16:creationId xmlns:a16="http://schemas.microsoft.com/office/drawing/2014/main" id="{D3BEA48E-2B68-2D40-89EB-4663EEE20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4074" y="2912075"/>
            <a:ext cx="4894556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For login part, users need to enter their correct account username and password;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C70A99B-0E2C-0B45-BF92-39D70CDAE45A}"/>
              </a:ext>
            </a:extLst>
          </p:cNvPr>
          <p:cNvSpPr/>
          <p:nvPr/>
        </p:nvSpPr>
        <p:spPr>
          <a:xfrm>
            <a:off x="5556069" y="3878081"/>
            <a:ext cx="253883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矩形 52">
            <a:extLst>
              <a:ext uri="{FF2B5EF4-FFF2-40B4-BE49-F238E27FC236}">
                <a16:creationId xmlns:a16="http://schemas.microsoft.com/office/drawing/2014/main" id="{F52FCB29-1131-CA4B-AD43-E95987349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4074" y="3795778"/>
            <a:ext cx="4894556" cy="129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If users do not have any account, they can create a new one with username password and E-mail address;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4B17F69-D66C-8643-AFB4-20B1AF1E79CE}"/>
              </a:ext>
            </a:extLst>
          </p:cNvPr>
          <p:cNvSpPr/>
          <p:nvPr/>
        </p:nvSpPr>
        <p:spPr>
          <a:xfrm>
            <a:off x="5556069" y="5155743"/>
            <a:ext cx="253883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5" name="矩形 52">
            <a:extLst>
              <a:ext uri="{FF2B5EF4-FFF2-40B4-BE49-F238E27FC236}">
                <a16:creationId xmlns:a16="http://schemas.microsoft.com/office/drawing/2014/main" id="{7225DD33-7EE3-D44C-B251-1F6A8E8F8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4074" y="5073440"/>
            <a:ext cx="4894556" cy="46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The background picture will change with times.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6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924335" y="1660344"/>
            <a:ext cx="1022888" cy="0"/>
          </a:xfrm>
          <a:prstGeom prst="line">
            <a:avLst/>
          </a:prstGeom>
          <a:ln w="38100">
            <a:solidFill>
              <a:srgbClr val="3B4F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CAFD48C-4397-4F42-B7CA-ED9AD02DE011}"/>
              </a:ext>
            </a:extLst>
          </p:cNvPr>
          <p:cNvSpPr txBox="1"/>
          <p:nvPr/>
        </p:nvSpPr>
        <p:spPr>
          <a:xfrm>
            <a:off x="848501" y="955600"/>
            <a:ext cx="3777928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Device Panel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AA23C60-9D57-924B-9B41-801BDFEE2BD3}"/>
              </a:ext>
            </a:extLst>
          </p:cNvPr>
          <p:cNvSpPr/>
          <p:nvPr/>
        </p:nvSpPr>
        <p:spPr>
          <a:xfrm>
            <a:off x="848501" y="2465789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矩形 52">
            <a:extLst>
              <a:ext uri="{FF2B5EF4-FFF2-40B4-BE49-F238E27FC236}">
                <a16:creationId xmlns:a16="http://schemas.microsoft.com/office/drawing/2014/main" id="{4F23FFA8-4EC8-A14F-89F3-140AA8FA0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05" y="2383486"/>
            <a:ext cx="4823661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Find the detail information of the devices in a table by clicking </a:t>
            </a:r>
            <a:r>
              <a:rPr lang="en-US" altLang="zh-CN" b="1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Device Table;</a:t>
            </a:r>
            <a:endParaRPr lang="zh-CN" altLang="en-US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 descr="图片包含 室内, 就坐, 地板, 餐桌&#10;&#10;&#10;&#10;自动生成的说明">
            <a:extLst>
              <a:ext uri="{FF2B5EF4-FFF2-40B4-BE49-F238E27FC236}">
                <a16:creationId xmlns:a16="http://schemas.microsoft.com/office/drawing/2014/main" id="{A80375FB-631D-3B40-96EE-7B0167BDD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60" y="457207"/>
            <a:ext cx="4919502" cy="5901059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CA476106-4B21-E348-BF41-DD4D08710546}"/>
              </a:ext>
            </a:extLst>
          </p:cNvPr>
          <p:cNvSpPr/>
          <p:nvPr/>
        </p:nvSpPr>
        <p:spPr>
          <a:xfrm>
            <a:off x="848501" y="3318637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矩形 52">
            <a:extLst>
              <a:ext uri="{FF2B5EF4-FFF2-40B4-BE49-F238E27FC236}">
                <a16:creationId xmlns:a16="http://schemas.microsoft.com/office/drawing/2014/main" id="{BF39BEBE-6AEE-1448-A638-EEAFA971B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05" y="3236334"/>
            <a:ext cx="4823661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Find the trends and real-time data of the devices in a chart by clicking </a:t>
            </a:r>
            <a:r>
              <a:rPr lang="en-US" altLang="zh-CN" b="1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Status Monitor;</a:t>
            </a:r>
            <a:endParaRPr lang="zh-CN" altLang="en-US" b="1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0DD5774-E2DE-1C4F-ACF5-3AE883C3D812}"/>
              </a:ext>
            </a:extLst>
          </p:cNvPr>
          <p:cNvSpPr/>
          <p:nvPr/>
        </p:nvSpPr>
        <p:spPr>
          <a:xfrm>
            <a:off x="848501" y="4202340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矩形 52">
            <a:extLst>
              <a:ext uri="{FF2B5EF4-FFF2-40B4-BE49-F238E27FC236}">
                <a16:creationId xmlns:a16="http://schemas.microsoft.com/office/drawing/2014/main" id="{52B8A28B-FA78-214E-B41C-9C677050A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05" y="4120037"/>
            <a:ext cx="4823661" cy="8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Find the exact</a:t>
            </a:r>
            <a:r>
              <a:rPr lang="zh-CN" altLang="en-US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location of the devices in a map by clicking </a:t>
            </a:r>
            <a:r>
              <a:rPr lang="en" altLang="zh-CN" b="1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Location Visualization;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1589DDD-C409-614A-8C03-CB576CF4EF07}"/>
              </a:ext>
            </a:extLst>
          </p:cNvPr>
          <p:cNvSpPr/>
          <p:nvPr/>
        </p:nvSpPr>
        <p:spPr>
          <a:xfrm>
            <a:off x="848501" y="5103628"/>
            <a:ext cx="216000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6" name="矩形 52">
            <a:extLst>
              <a:ext uri="{FF2B5EF4-FFF2-40B4-BE49-F238E27FC236}">
                <a16:creationId xmlns:a16="http://schemas.microsoft.com/office/drawing/2014/main" id="{0033AF10-DEA4-B540-954B-A20340FBE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05" y="5021325"/>
            <a:ext cx="4823661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Create a new device in your account by clicking  </a:t>
            </a:r>
            <a:r>
              <a:rPr lang="en-US" altLang="zh-CN" b="1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Add Devices.</a:t>
            </a:r>
            <a:endParaRPr lang="en" altLang="zh-CN" b="1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>
            <a:cxnSpLocks/>
          </p:cNvCxnSpPr>
          <p:nvPr/>
        </p:nvCxnSpPr>
        <p:spPr>
          <a:xfrm>
            <a:off x="5631903" y="1934049"/>
            <a:ext cx="1202287" cy="0"/>
          </a:xfrm>
          <a:prstGeom prst="line">
            <a:avLst/>
          </a:prstGeom>
          <a:ln w="38100">
            <a:solidFill>
              <a:srgbClr val="3B4F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CAFD48C-4397-4F42-B7CA-ED9AD02DE011}"/>
              </a:ext>
            </a:extLst>
          </p:cNvPr>
          <p:cNvSpPr txBox="1"/>
          <p:nvPr/>
        </p:nvSpPr>
        <p:spPr>
          <a:xfrm>
            <a:off x="5556069" y="1229305"/>
            <a:ext cx="2610778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Account Panel</a:t>
            </a:r>
            <a:endParaRPr lang="zh-CN" altLang="en-US" sz="2800" b="1" dirty="0">
              <a:latin typeface="+mn-ea"/>
            </a:endParaRPr>
          </a:p>
        </p:txBody>
      </p:sp>
      <p:pic>
        <p:nvPicPr>
          <p:cNvPr id="4" name="图片 3" descr="图片包含 室内, 餐桌, 就坐, 电子产品&#10;&#10;&#10;&#10;自动生成的说明">
            <a:extLst>
              <a:ext uri="{FF2B5EF4-FFF2-40B4-BE49-F238E27FC236}">
                <a16:creationId xmlns:a16="http://schemas.microsoft.com/office/drawing/2014/main" id="{AFEF8195-3A0C-4A4A-8218-8CD049E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2" y="306143"/>
            <a:ext cx="4164217" cy="6245713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9416C09B-BE72-5B47-BA3F-5CDEEC67A90D}"/>
              </a:ext>
            </a:extLst>
          </p:cNvPr>
          <p:cNvSpPr/>
          <p:nvPr/>
        </p:nvSpPr>
        <p:spPr>
          <a:xfrm>
            <a:off x="5556069" y="3078246"/>
            <a:ext cx="253883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" name="矩形 52">
            <a:extLst>
              <a:ext uri="{FF2B5EF4-FFF2-40B4-BE49-F238E27FC236}">
                <a16:creationId xmlns:a16="http://schemas.microsoft.com/office/drawing/2014/main" id="{CE3A09F5-A09E-074F-8B14-805A2E432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4074" y="2995943"/>
            <a:ext cx="4894556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Change user account with new password for login by clicking </a:t>
            </a:r>
            <a:r>
              <a:rPr lang="en-US" altLang="zh-CN" b="1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Change Password;</a:t>
            </a:r>
            <a:endParaRPr lang="zh-CN" altLang="en-US" b="1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CFB47EA-EBAA-1847-96D0-04039C658A31}"/>
              </a:ext>
            </a:extLst>
          </p:cNvPr>
          <p:cNvSpPr/>
          <p:nvPr/>
        </p:nvSpPr>
        <p:spPr>
          <a:xfrm>
            <a:off x="5556069" y="4122551"/>
            <a:ext cx="253883" cy="216000"/>
          </a:xfrm>
          <a:prstGeom prst="ellipse">
            <a:avLst/>
          </a:prstGeom>
          <a:solidFill>
            <a:srgbClr val="8497B0"/>
          </a:solidFill>
          <a:ln>
            <a:solidFill>
              <a:srgbClr val="609E78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矩形 52">
            <a:extLst>
              <a:ext uri="{FF2B5EF4-FFF2-40B4-BE49-F238E27FC236}">
                <a16:creationId xmlns:a16="http://schemas.microsoft.com/office/drawing/2014/main" id="{F620FA8D-E4E0-EB4E-A42D-1D2A9DA7A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4074" y="4040248"/>
            <a:ext cx="4894556" cy="88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Users can upload their</a:t>
            </a:r>
            <a:r>
              <a:rPr lang="zh-CN" altLang="en-US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profile picture to mark their own account.</a:t>
            </a:r>
            <a:endParaRPr lang="zh-CN" altLang="en-US" b="1" dirty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715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6" b="22184"/>
          <a:stretch>
            <a:fillRect/>
          </a:stretch>
        </p:blipFill>
        <p:spPr>
          <a:xfrm>
            <a:off x="0" y="0"/>
            <a:ext cx="12192000" cy="5107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FBE92F-915A-D849-87D9-44FFE475A1B3}"/>
              </a:ext>
            </a:extLst>
          </p:cNvPr>
          <p:cNvSpPr/>
          <p:nvPr/>
        </p:nvSpPr>
        <p:spPr>
          <a:xfrm>
            <a:off x="947058" y="3886566"/>
            <a:ext cx="4942114" cy="2442667"/>
          </a:xfrm>
          <a:prstGeom prst="rect">
            <a:avLst/>
          </a:prstGeom>
          <a:solidFill>
            <a:srgbClr val="3B4F58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1380B3-BF15-454D-9986-985560C7771F}"/>
              </a:ext>
            </a:extLst>
          </p:cNvPr>
          <p:cNvSpPr txBox="1"/>
          <p:nvPr/>
        </p:nvSpPr>
        <p:spPr>
          <a:xfrm>
            <a:off x="1627621" y="4646234"/>
            <a:ext cx="3580987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89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片包含 室内, 就坐&#10;&#10;&#10;&#10;自动生成的说明">
            <a:extLst>
              <a:ext uri="{FF2B5EF4-FFF2-40B4-BE49-F238E27FC236}">
                <a16:creationId xmlns:a16="http://schemas.microsoft.com/office/drawing/2014/main" id="{8E0EAD54-7BDA-7F47-9827-24FDE1F857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58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32282" y="3534644"/>
            <a:ext cx="1323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04658" y="3534644"/>
            <a:ext cx="145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49328" y="3548225"/>
            <a:ext cx="1394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342862" y="4528974"/>
            <a:ext cx="8721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30567" y="4528974"/>
            <a:ext cx="8721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149445" y="4549141"/>
            <a:ext cx="87219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694726" y="4844900"/>
            <a:ext cx="216846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Background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4887584" y="4830831"/>
            <a:ext cx="235816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Object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Model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8333095" y="4844412"/>
            <a:ext cx="250489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Application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CBB565B-1461-934F-A932-12E50ACDBACB}"/>
              </a:ext>
            </a:extLst>
          </p:cNvPr>
          <p:cNvSpPr/>
          <p:nvPr/>
        </p:nvSpPr>
        <p:spPr>
          <a:xfrm>
            <a:off x="0" y="862681"/>
            <a:ext cx="12143771" cy="1908795"/>
          </a:xfrm>
          <a:prstGeom prst="rect">
            <a:avLst/>
          </a:prstGeom>
          <a:solidFill>
            <a:srgbClr val="3B4F58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85678" y="1355413"/>
            <a:ext cx="3689930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  <p:bldP spid="21" grpId="0"/>
      <p:bldP spid="22" grpId="0"/>
      <p:bldP spid="24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就坐&#10;&#10;&#10;&#10;自动生成的说明">
            <a:extLst>
              <a:ext uri="{FF2B5EF4-FFF2-40B4-BE49-F238E27FC236}">
                <a16:creationId xmlns:a16="http://schemas.microsoft.com/office/drawing/2014/main" id="{879E58E5-0DD3-514F-A8CA-B324A795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5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7340" y="828034"/>
            <a:ext cx="12191999" cy="2185284"/>
          </a:xfrm>
          <a:prstGeom prst="rect">
            <a:avLst/>
          </a:prstGeom>
          <a:solidFill>
            <a:srgbClr val="3B4F58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397" y="1793392"/>
            <a:ext cx="12014523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3012908" y="857234"/>
            <a:ext cx="5954024" cy="677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952059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Background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0" y="1548591"/>
            <a:ext cx="1686910" cy="0"/>
          </a:xfrm>
          <a:prstGeom prst="line">
            <a:avLst/>
          </a:prstGeom>
          <a:ln w="38100">
            <a:solidFill>
              <a:srgbClr val="3B4F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2"/>
          <p:cNvSpPr txBox="1"/>
          <p:nvPr/>
        </p:nvSpPr>
        <p:spPr>
          <a:xfrm flipH="1">
            <a:off x="0" y="2091452"/>
            <a:ext cx="6400800" cy="3363549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With the development of Internet of Things technology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, </a:t>
            </a:r>
            <a:r>
              <a:rPr lang="en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more and more individuals or businesses choose to collect data and process data by renting cloud devices.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Therefore, the management system of these cloud devices is especially important.</a:t>
            </a:r>
            <a:endParaRPr lang="zh-CN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 descr="图片包含 餐桌, 室内, 地板, 人员&#10;&#10;&#10;&#10;自动生成的说明">
            <a:extLst>
              <a:ext uri="{FF2B5EF4-FFF2-40B4-BE49-F238E27FC236}">
                <a16:creationId xmlns:a16="http://schemas.microsoft.com/office/drawing/2014/main" id="{E4024D46-2782-664D-AE63-CD779D17A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32" y="1536834"/>
            <a:ext cx="5069537" cy="3918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墙壁, 室内, 就坐, 橱柜&#10;&#10;&#10;&#10;自动生成的说明">
            <a:extLst>
              <a:ext uri="{FF2B5EF4-FFF2-40B4-BE49-F238E27FC236}">
                <a16:creationId xmlns:a16="http://schemas.microsoft.com/office/drawing/2014/main" id="{56CA7C96-5F43-D942-B323-BB54D40F8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10" name="矩形 23">
            <a:extLst>
              <a:ext uri="{FF2B5EF4-FFF2-40B4-BE49-F238E27FC236}">
                <a16:creationId xmlns:a16="http://schemas.microsoft.com/office/drawing/2014/main" id="{B25A56F0-03CA-A145-A006-2F96F9EF9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595" y="3891959"/>
            <a:ext cx="3062456" cy="22712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Realtime Data</a:t>
            </a:r>
          </a:p>
          <a:p>
            <a:pPr algn="ctr">
              <a:lnSpc>
                <a:spcPct val="150000"/>
              </a:lnSpc>
            </a:pPr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 multiple line charts to show devices data by using MongoDB and Echarts API which already have built-in data display technology.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8A8750-5B24-204C-8199-24BA4B392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771" y="3891959"/>
            <a:ext cx="3062456" cy="22712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 Identifier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Baidu Map API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 a devices map based on the unique location. </a:t>
            </a:r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Users can intuitively get the geographic information of their devices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矩形 23">
            <a:extLst>
              <a:ext uri="{FF2B5EF4-FFF2-40B4-BE49-F238E27FC236}">
                <a16:creationId xmlns:a16="http://schemas.microsoft.com/office/drawing/2014/main" id="{462FE9FE-FF73-324B-883C-909A71771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856" y="3923138"/>
            <a:ext cx="3062456" cy="22647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Friendly Interface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 Bootstrap to design the overall structure of the web page, </a:t>
            </a:r>
            <a:r>
              <a:rPr lang="e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simply divide the user interface and device data interface.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E2CC9E-2CC4-7147-BE83-E775A2C819A6}"/>
              </a:ext>
            </a:extLst>
          </p:cNvPr>
          <p:cNvSpPr txBox="1"/>
          <p:nvPr/>
        </p:nvSpPr>
        <p:spPr>
          <a:xfrm>
            <a:off x="-2" y="625892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Background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14" name="直接连接符 3">
            <a:extLst>
              <a:ext uri="{FF2B5EF4-FFF2-40B4-BE49-F238E27FC236}">
                <a16:creationId xmlns:a16="http://schemas.microsoft.com/office/drawing/2014/main" id="{1DD9F85D-988A-3D41-BFA7-EAEF263BAFA2}"/>
              </a:ext>
            </a:extLst>
          </p:cNvPr>
          <p:cNvCxnSpPr>
            <a:cxnSpLocks/>
          </p:cNvCxnSpPr>
          <p:nvPr/>
        </p:nvCxnSpPr>
        <p:spPr>
          <a:xfrm>
            <a:off x="-2" y="1256563"/>
            <a:ext cx="1686910" cy="0"/>
          </a:xfrm>
          <a:prstGeom prst="line">
            <a:avLst/>
          </a:prstGeom>
          <a:ln w="38100">
            <a:solidFill>
              <a:srgbClr val="3B4F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CCD3B25D-C2BD-3242-8176-28DC4F56E549}"/>
              </a:ext>
            </a:extLst>
          </p:cNvPr>
          <p:cNvSpPr/>
          <p:nvPr/>
        </p:nvSpPr>
        <p:spPr>
          <a:xfrm>
            <a:off x="1991030" y="1717990"/>
            <a:ext cx="1489586" cy="1489586"/>
          </a:xfrm>
          <a:prstGeom prst="ellipse">
            <a:avLst/>
          </a:prstGeom>
          <a:solidFill>
            <a:srgbClr val="8497B0"/>
          </a:solidFill>
          <a:ln>
            <a:noFill/>
          </a:ln>
          <a:effectLst>
            <a:outerShdw blurRad="63500" dist="50800" dir="9600000" sx="103000" sy="103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23C2C4-5F0F-D24F-B9C4-91E1F47A6600}"/>
              </a:ext>
            </a:extLst>
          </p:cNvPr>
          <p:cNvSpPr txBox="1"/>
          <p:nvPr/>
        </p:nvSpPr>
        <p:spPr>
          <a:xfrm>
            <a:off x="2300744" y="2056296"/>
            <a:ext cx="855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71F8491-BA5B-B249-8A1D-5BEEE7D10CDD}"/>
              </a:ext>
            </a:extLst>
          </p:cNvPr>
          <p:cNvSpPr/>
          <p:nvPr/>
        </p:nvSpPr>
        <p:spPr>
          <a:xfrm>
            <a:off x="5358582" y="1726273"/>
            <a:ext cx="1489586" cy="1489586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63500" dist="50800" dir="9600000" sx="103000" sy="103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5995583-5AC1-D940-B93E-97A593E73FD2}"/>
              </a:ext>
            </a:extLst>
          </p:cNvPr>
          <p:cNvSpPr txBox="1"/>
          <p:nvPr/>
        </p:nvSpPr>
        <p:spPr>
          <a:xfrm>
            <a:off x="5668296" y="2064579"/>
            <a:ext cx="855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CF979AF-0EB0-D049-831B-4E8E60ABB594}"/>
              </a:ext>
            </a:extLst>
          </p:cNvPr>
          <p:cNvSpPr/>
          <p:nvPr/>
        </p:nvSpPr>
        <p:spPr>
          <a:xfrm>
            <a:off x="8775291" y="1726273"/>
            <a:ext cx="1489586" cy="1489586"/>
          </a:xfrm>
          <a:prstGeom prst="ellipse">
            <a:avLst/>
          </a:prstGeom>
          <a:solidFill>
            <a:srgbClr val="65A896"/>
          </a:solidFill>
          <a:ln>
            <a:noFill/>
          </a:ln>
          <a:effectLst>
            <a:outerShdw blurRad="63500" dist="50800" dir="9600000" sx="103000" sy="103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C8A500-E3E2-0941-BC26-6E416BDCF439}"/>
              </a:ext>
            </a:extLst>
          </p:cNvPr>
          <p:cNvSpPr txBox="1"/>
          <p:nvPr/>
        </p:nvSpPr>
        <p:spPr>
          <a:xfrm>
            <a:off x="9085005" y="2064579"/>
            <a:ext cx="855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56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就坐&#10;&#10;&#10;&#10;自动生成的说明">
            <a:extLst>
              <a:ext uri="{FF2B5EF4-FFF2-40B4-BE49-F238E27FC236}">
                <a16:creationId xmlns:a16="http://schemas.microsoft.com/office/drawing/2014/main" id="{14C9348E-6CAE-154C-ADEA-72121C73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5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7340" y="770161"/>
            <a:ext cx="12191999" cy="2185284"/>
          </a:xfrm>
          <a:prstGeom prst="rect">
            <a:avLst/>
          </a:prstGeom>
          <a:solidFill>
            <a:srgbClr val="3B4F58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17340" y="1751127"/>
            <a:ext cx="12192001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Model</a:t>
            </a:r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3D76ADB9-7B60-5C44-923C-7EFAC1E57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908" y="799361"/>
            <a:ext cx="5954024" cy="677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Two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&#10;&#10;自动生成的说明">
            <a:extLst>
              <a:ext uri="{FF2B5EF4-FFF2-40B4-BE49-F238E27FC236}">
                <a16:creationId xmlns:a16="http://schemas.microsoft.com/office/drawing/2014/main" id="{11A0EC1D-60AB-7C4D-9956-25B7753C1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58" y="453939"/>
            <a:ext cx="3835083" cy="59501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D8435A-6659-D849-A8FE-0E38A1C13551}"/>
              </a:ext>
            </a:extLst>
          </p:cNvPr>
          <p:cNvSpPr txBox="1"/>
          <p:nvPr/>
        </p:nvSpPr>
        <p:spPr>
          <a:xfrm>
            <a:off x="0" y="895159"/>
            <a:ext cx="2761129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Object Model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201C6866-1BE8-4F4E-AB6C-3A5902A9A3D0}"/>
              </a:ext>
            </a:extLst>
          </p:cNvPr>
          <p:cNvCxnSpPr>
            <a:cxnSpLocks/>
          </p:cNvCxnSpPr>
          <p:nvPr/>
        </p:nvCxnSpPr>
        <p:spPr>
          <a:xfrm>
            <a:off x="0" y="1525830"/>
            <a:ext cx="1686910" cy="0"/>
          </a:xfrm>
          <a:prstGeom prst="line">
            <a:avLst/>
          </a:prstGeom>
          <a:ln w="38100">
            <a:solidFill>
              <a:srgbClr val="3B4F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6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A5FBA078-A232-9E4D-8890-E8F973AEB0A0}"/>
              </a:ext>
            </a:extLst>
          </p:cNvPr>
          <p:cNvSpPr txBox="1"/>
          <p:nvPr/>
        </p:nvSpPr>
        <p:spPr>
          <a:xfrm>
            <a:off x="0" y="895159"/>
            <a:ext cx="2761129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Object Model</a:t>
            </a:r>
            <a:endParaRPr lang="zh-CN" altLang="en-US" sz="32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2" name="直接连接符 3">
            <a:extLst>
              <a:ext uri="{FF2B5EF4-FFF2-40B4-BE49-F238E27FC236}">
                <a16:creationId xmlns:a16="http://schemas.microsoft.com/office/drawing/2014/main" id="{2304FF51-0218-9E44-A442-2D07B2894498}"/>
              </a:ext>
            </a:extLst>
          </p:cNvPr>
          <p:cNvCxnSpPr>
            <a:cxnSpLocks/>
          </p:cNvCxnSpPr>
          <p:nvPr/>
        </p:nvCxnSpPr>
        <p:spPr>
          <a:xfrm>
            <a:off x="0" y="1525830"/>
            <a:ext cx="1686910" cy="0"/>
          </a:xfrm>
          <a:prstGeom prst="line">
            <a:avLst/>
          </a:prstGeom>
          <a:ln w="38100">
            <a:solidFill>
              <a:srgbClr val="3B4F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包含 屏幕截图&#10;&#10;&#10;&#10;自动生成的说明">
            <a:extLst>
              <a:ext uri="{FF2B5EF4-FFF2-40B4-BE49-F238E27FC236}">
                <a16:creationId xmlns:a16="http://schemas.microsoft.com/office/drawing/2014/main" id="{3DCBC4C7-E89D-C442-8127-D72960D0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56" y="0"/>
            <a:ext cx="6156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就坐&#10;&#10;&#10;&#10;自动生成的说明">
            <a:extLst>
              <a:ext uri="{FF2B5EF4-FFF2-40B4-BE49-F238E27FC236}">
                <a16:creationId xmlns:a16="http://schemas.microsoft.com/office/drawing/2014/main" id="{A35269AE-556B-AF4B-B60A-45D528F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5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723862"/>
            <a:ext cx="12191999" cy="2185284"/>
          </a:xfrm>
          <a:prstGeom prst="rect">
            <a:avLst/>
          </a:prstGeom>
          <a:solidFill>
            <a:srgbClr val="3B4F58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1578242"/>
            <a:ext cx="12191999" cy="92333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</a:p>
        </p:txBody>
      </p:sp>
      <p:sp>
        <p:nvSpPr>
          <p:cNvPr id="6" name="矩形 23">
            <a:extLst>
              <a:ext uri="{FF2B5EF4-FFF2-40B4-BE49-F238E27FC236}">
                <a16:creationId xmlns:a16="http://schemas.microsoft.com/office/drawing/2014/main" id="{D10C4AD7-EE0E-6C48-AE12-D448DC16F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249" y="753062"/>
            <a:ext cx="5954024" cy="677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28121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64EC244A-911C-4CE2-B398-7FD7A292B864}"/>
  <p:tag name="GENSWF_ADVANCE_TIME" val="5"/>
  <p:tag name="ISPRING_CUSTOM_TIMING_USED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319</Words>
  <Application>Microsoft Macintosh PowerPoint</Application>
  <PresentationFormat>宽屏</PresentationFormat>
  <Paragraphs>50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华文新魏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Mibin Zhu</dc:creator>
  <cp:lastModifiedBy>Mibin Zhu</cp:lastModifiedBy>
  <cp:revision>54</cp:revision>
  <dcterms:created xsi:type="dcterms:W3CDTF">2018-12-09T22:03:12Z</dcterms:created>
  <dcterms:modified xsi:type="dcterms:W3CDTF">2018-12-12T08:14:12Z</dcterms:modified>
</cp:coreProperties>
</file>